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00CC"/>
    <a:srgbClr val="00CC00"/>
    <a:srgbClr val="0066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0.54677734339151662"/>
          <c:y val="2.23088160810846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rgbClr val="92D050"/>
                </a:solidFill>
              </a:ln>
              <a:effectLst/>
              <a:sp3d contourW="25400">
                <a:contourClr>
                  <a:srgbClr val="92D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B3-4D83-97AA-02DA4F99C6B8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B3-4D83-97AA-02DA4F99C6B8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B3-4D83-97AA-02DA4F99C6B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DB3-4D83-97AA-02DA4F99C6B8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141311500</c:v>
                </c:pt>
                <c:pt idx="1">
                  <c:v>477596116.06999999</c:v>
                </c:pt>
                <c:pt idx="2">
                  <c:v>185041700</c:v>
                </c:pt>
                <c:pt idx="3">
                  <c:v>16263100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B3-4D83-97AA-02DA4F99C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54677734339151662"/>
          <c:y val="2.23088160810846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rgbClr val="92D050"/>
                </a:solidFill>
              </a:ln>
              <a:effectLst/>
              <a:sp3d contourW="25400">
                <a:contourClr>
                  <a:srgbClr val="92D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B9-4C2E-AE26-D3658218CEB4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B9-4C2E-AE26-D3658218CEB4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B9-4C2E-AE26-D3658218CEB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B9-4C2E-AE26-D3658218CEB4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141311500</c:v>
                </c:pt>
                <c:pt idx="1">
                  <c:v>510789616.06999999</c:v>
                </c:pt>
                <c:pt idx="2">
                  <c:v>185032700</c:v>
                </c:pt>
                <c:pt idx="3">
                  <c:v>16263100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B9-4C2E-AE26-D3658218C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7030A0"/>
                </a:solidFill>
              </a:rPr>
              <a:t>2024 год</a:t>
            </a:r>
          </a:p>
        </c:rich>
      </c:tx>
      <c:layout>
        <c:manualLayout>
          <c:xMode val="edge"/>
          <c:yMode val="edge"/>
          <c:x val="0.54677734339151662"/>
          <c:y val="2.23088160810846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rgbClr val="92D050"/>
                </a:solidFill>
              </a:ln>
              <a:effectLst/>
              <a:sp3d contourW="25400">
                <a:contourClr>
                  <a:srgbClr val="92D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72-4C19-B7B9-86F4E3E54C89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72-4C19-B7B9-86F4E3E54C89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72-4C19-B7B9-86F4E3E54C8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72-4C19-B7B9-86F4E3E54C8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113049200</c:v>
                </c:pt>
                <c:pt idx="1">
                  <c:v>563119300</c:v>
                </c:pt>
                <c:pt idx="2">
                  <c:v>185009600</c:v>
                </c:pt>
                <c:pt idx="3">
                  <c:v>16962600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72-4C19-B7B9-86F4E3E54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883392.69</c:v>
                </c:pt>
                <c:pt idx="1">
                  <c:v>17165.740000000002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926205.56</c:v>
                </c:pt>
                <c:pt idx="1">
                  <c:v>16553.16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985020.28</c:v>
                </c:pt>
                <c:pt idx="1">
                  <c:v>17012.12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01216"/>
        <c:axId val="136041216"/>
      </c:barChart>
      <c:catAx>
        <c:axId val="13340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6041216"/>
        <c:crosses val="autoZero"/>
        <c:auto val="1"/>
        <c:lblAlgn val="ctr"/>
        <c:lblOffset val="100"/>
        <c:noMultiLvlLbl val="0"/>
      </c:catAx>
      <c:valAx>
        <c:axId val="1360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401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449F37-DF76-4A29-ACD6-26965CF6D8E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151" y="483577"/>
            <a:ext cx="8593015" cy="5253194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5036986" y="4418638"/>
            <a:ext cx="667226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59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4772" y="1415143"/>
            <a:ext cx="2569028" cy="11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" y="512811"/>
            <a:ext cx="3406889" cy="2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840" y="3603171"/>
            <a:ext cx="2987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Bad Script" panose="02000000000000000000" pitchFamily="2" charset="0"/>
              </a:rPr>
              <a:t>2022 -2024</a:t>
            </a:r>
            <a:endParaRPr lang="ru-RU" sz="6000" dirty="0">
              <a:solidFill>
                <a:schemeClr val="bg1"/>
              </a:solidFill>
              <a:latin typeface="Bad Script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98029"/>
            <a:ext cx="12192000" cy="8599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решению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«Северо-Байкальский район» на 2022 год и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2023 и 2024 годов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281 от 29.12.2022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08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чет доходов и расходов будущих пери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4"/>
            <a:ext cx="12192000" cy="68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843498"/>
              </p:ext>
            </p:extLst>
          </p:nvPr>
        </p:nvGraphicFramePr>
        <p:xfrm>
          <a:off x="838200" y="2550173"/>
          <a:ext cx="10248900" cy="180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xmlns="" val="1542991593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xmlns="" val="505835716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xmlns="" val="2573203587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xmlns="" val="3429714740"/>
                    </a:ext>
                  </a:extLst>
                </a:gridCol>
              </a:tblGrid>
              <a:tr h="3805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023696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931 792 436,55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942 758 718,51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1 002 032 392,44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811485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900 558 436,55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942 758 718,51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1 002 032 392,44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874390"/>
                  </a:ext>
                </a:extLst>
              </a:tr>
              <a:tr h="6659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Дефицит(профицит),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31 234 000,00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12996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21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 бюджета муниципального образования                    «Северо-Байкальский район» на 2022 год и плановый период 2023 и 2024 годы</a:t>
            </a:r>
          </a:p>
        </p:txBody>
      </p:sp>
    </p:spTree>
    <p:extLst>
      <p:ext uri="{BB962C8B-B14F-4D97-AF65-F5344CB8AC3E}">
        <p14:creationId xmlns:p14="http://schemas.microsoft.com/office/powerpoint/2010/main" val="1312137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16483"/>
              </p:ext>
            </p:extLst>
          </p:nvPr>
        </p:nvGraphicFramePr>
        <p:xfrm>
          <a:off x="261255" y="163284"/>
          <a:ext cx="11658604" cy="661851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04236"/>
                <a:gridCol w="1499403"/>
                <a:gridCol w="1499403"/>
                <a:gridCol w="1499403"/>
                <a:gridCol w="1499403"/>
                <a:gridCol w="1500365"/>
                <a:gridCol w="1500365"/>
                <a:gridCol w="1056026"/>
              </a:tblGrid>
              <a:tr h="375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2021 год  по состоянию на 01.10.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2024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 2021г.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 2022г.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 2023г.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Налоговые и неналоговые доходы – всего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109 264 514,61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107 101 100,00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98,02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113 145 181,96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105,64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119 412 671,96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105,54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Налоговые доходы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100 657 680,45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102 145 430,00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101,48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107 881 981,96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105,62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114 149 471,96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105,81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Налог на доходы физических лиц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80 050 466,83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82 593 350,00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103,18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87 936 901,95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106,47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94 090 141,95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107,00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3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Акцизы (доходы от акцизов на нефтепродукты)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3 555 580,00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3 825 130,00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107,58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3 959 680,01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103,52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4 073 930,01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102,89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5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Налоги на совокупный доход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15 124 633,62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14 225 150,00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94,05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14 208 400,00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99,88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14 208 400,00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Налоги на имущество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127 000,00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127 000,00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127 000,00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127 000,00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Госпошлина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1 800 000,00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1 374 800,00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76,38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1 650 000,00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120,02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1 650 000,00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Неналоговые доходы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8 606 834,16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4 955 670,00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57,58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5 263 200,00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106,21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5 263 200,00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1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simpalsmedia.com/999.md/BoardImages/900x900/2ab5924d23e859291cdd122ccc1b5d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263" r="5066"/>
          <a:stretch>
            <a:fillRect/>
          </a:stretch>
        </p:blipFill>
        <p:spPr bwMode="auto">
          <a:xfrm>
            <a:off x="942975" y="4981589"/>
            <a:ext cx="1928826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42975" y="362635"/>
            <a:ext cx="1030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безвозмездных поступлений из республиканского бюджета (тыс. рублей)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1602646"/>
              </p:ext>
            </p:extLst>
          </p:nvPr>
        </p:nvGraphicFramePr>
        <p:xfrm>
          <a:off x="485775" y="1316742"/>
          <a:ext cx="3990975" cy="303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82161983"/>
              </p:ext>
            </p:extLst>
          </p:nvPr>
        </p:nvGraphicFramePr>
        <p:xfrm>
          <a:off x="7762875" y="1316742"/>
          <a:ext cx="3990975" cy="303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69569264"/>
              </p:ext>
            </p:extLst>
          </p:nvPr>
        </p:nvGraphicFramePr>
        <p:xfrm>
          <a:off x="4100512" y="3650390"/>
          <a:ext cx="3990975" cy="303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4" descr="https://i.simpalsmedia.com/999.md/BoardImages/900x900/2ab5924d23e859291cdd122ccc1b5d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263" r="5066"/>
          <a:stretch>
            <a:fillRect/>
          </a:stretch>
        </p:blipFill>
        <p:spPr bwMode="auto">
          <a:xfrm>
            <a:off x="5155399" y="1933589"/>
            <a:ext cx="1928826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https://i.simpalsmedia.com/999.md/BoardImages/900x900/2ab5924d23e859291cdd122ccc1b5d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263" r="5066"/>
          <a:stretch>
            <a:fillRect/>
          </a:stretch>
        </p:blipFill>
        <p:spPr bwMode="auto">
          <a:xfrm>
            <a:off x="9105900" y="4876807"/>
            <a:ext cx="1928826" cy="128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10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то такое финансы - финансы, понятие финансов, признаки финансов, финансовые  отношения » Мир Де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449" y="3037114"/>
            <a:ext cx="5486401" cy="1872343"/>
          </a:xfrm>
        </p:spPr>
        <p:txBody>
          <a:bodyPr>
            <a:normAutofit/>
          </a:bodyPr>
          <a:lstStyle/>
          <a:p>
            <a:r>
              <a:rPr lang="ru-RU" b="1" dirty="0"/>
              <a:t>2022 год – 17 551 049,66 рублей;</a:t>
            </a:r>
          </a:p>
          <a:p>
            <a:r>
              <a:rPr lang="ru-RU" b="1" dirty="0"/>
              <a:t>2022 год – 16 981 192,66 рублей;</a:t>
            </a:r>
          </a:p>
          <a:p>
            <a:r>
              <a:rPr lang="ru-RU" b="1" dirty="0"/>
              <a:t>2022 год – 16 958 578,66 рублей.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89857"/>
            <a:ext cx="8683348" cy="2133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2022 – 2024 годы запланированы в сумме:</a:t>
            </a:r>
          </a:p>
        </p:txBody>
      </p:sp>
    </p:spTree>
    <p:extLst>
      <p:ext uri="{BB962C8B-B14F-4D97-AF65-F5344CB8AC3E}">
        <p14:creationId xmlns:p14="http://schemas.microsoft.com/office/powerpoint/2010/main" val="92337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инансовые результаты отрасли сельского хозяйства Рязанской области за 2018 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744" y="4952999"/>
            <a:ext cx="4474028" cy="165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2022 -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478, 920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478, 920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478, 920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708025"/>
            <a:ext cx="9039225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заключенными соглашениями                                     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2022 – 2024 годы </a:t>
            </a:r>
          </a:p>
        </p:txBody>
      </p:sp>
    </p:spTree>
    <p:extLst>
      <p:ext uri="{BB962C8B-B14F-4D97-AF65-F5344CB8AC3E}">
        <p14:creationId xmlns:p14="http://schemas.microsoft.com/office/powerpoint/2010/main" val="119185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9671"/>
              </p:ext>
            </p:extLst>
          </p:nvPr>
        </p:nvGraphicFramePr>
        <p:xfrm>
          <a:off x="1162050" y="2674938"/>
          <a:ext cx="9879013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028" y="1861457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9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мешок с рублями, Стоковые Фотографии и Роялти-Фри Изображения мешок  с рублями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625" y="286435"/>
            <a:ext cx="4019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Резервные фонды администрации МО «Северо-Байкальский район»</a:t>
            </a:r>
            <a:endParaRPr lang="ru-RU" sz="2800" b="1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677025" y="695325"/>
            <a:ext cx="3638550" cy="2085975"/>
          </a:xfrm>
          <a:prstGeom prst="curvedDownArrow">
            <a:avLst>
              <a:gd name="adj1" fmla="val 25899"/>
              <a:gd name="adj2" fmla="val 50000"/>
              <a:gd name="adj3" fmla="val 25000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91537" y="2627708"/>
            <a:ext cx="2562226" cy="168989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34425" y="2872491"/>
            <a:ext cx="3457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Резервный фонд финансирования для </a:t>
            </a:r>
          </a:p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ликвидации ЧС 50,0 </a:t>
            </a:r>
          </a:p>
          <a:p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i="1" dirty="0"/>
          </a:p>
        </p:txBody>
      </p:sp>
      <p:sp>
        <p:nvSpPr>
          <p:cNvPr id="8" name="Выгнутая вниз стрелка 7"/>
          <p:cNvSpPr/>
          <p:nvPr/>
        </p:nvSpPr>
        <p:spPr>
          <a:xfrm rot="10800000">
            <a:off x="1885950" y="1880042"/>
            <a:ext cx="3105150" cy="1489780"/>
          </a:xfrm>
          <a:prstGeom prst="curvedUpArrow">
            <a:avLst>
              <a:gd name="adj1" fmla="val 25000"/>
              <a:gd name="adj2" fmla="val 50000"/>
              <a:gd name="adj3" fmla="val 269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4900" y="3138990"/>
            <a:ext cx="278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350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13" y="3305817"/>
            <a:ext cx="2933700" cy="20880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33488" y="3472655"/>
            <a:ext cx="2447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Резервный фонд финансирования непредвиденных расходов администрации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300,0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02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инансовые знания - особая сила! | Статьи | Извес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939142"/>
            <a:ext cx="8534400" cy="299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C0000"/>
                </a:solidFill>
              </a:rPr>
              <a:t>на 1 января 2023 года – </a:t>
            </a:r>
            <a:r>
              <a:rPr lang="ru-RU" b="1" dirty="0" smtClean="0">
                <a:solidFill>
                  <a:srgbClr val="CC0000"/>
                </a:solidFill>
              </a:rPr>
              <a:t>53550,55 </a:t>
            </a:r>
            <a:r>
              <a:rPr lang="ru-RU" b="1" dirty="0">
                <a:solidFill>
                  <a:srgbClr val="CC0000"/>
                </a:solidFill>
              </a:rPr>
              <a:t>тыс. рублей</a:t>
            </a:r>
            <a:r>
              <a:rPr lang="en-US" b="1" dirty="0">
                <a:solidFill>
                  <a:srgbClr val="CC0000"/>
                </a:solidFill>
              </a:rPr>
              <a:t>;</a:t>
            </a:r>
            <a:endParaRPr lang="ru-RU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00"/>
                </a:solidFill>
              </a:rPr>
              <a:t>на 1 января 2024 года – </a:t>
            </a:r>
            <a:r>
              <a:rPr lang="ru-RU" b="1" dirty="0">
                <a:solidFill>
                  <a:srgbClr val="CC0000"/>
                </a:solidFill>
              </a:rPr>
              <a:t>56 </a:t>
            </a:r>
            <a:r>
              <a:rPr lang="ru-RU" b="1" dirty="0" smtClean="0">
                <a:solidFill>
                  <a:srgbClr val="CC0000"/>
                </a:solidFill>
              </a:rPr>
              <a:t>572,</a:t>
            </a:r>
            <a:r>
              <a:rPr lang="ru-RU" b="1" dirty="0">
                <a:solidFill>
                  <a:srgbClr val="CC0000"/>
                </a:solidFill>
              </a:rPr>
              <a:t> </a:t>
            </a:r>
            <a:r>
              <a:rPr lang="ru-RU" b="1" dirty="0" smtClean="0">
                <a:solidFill>
                  <a:srgbClr val="CC0000"/>
                </a:solidFill>
              </a:rPr>
              <a:t>59</a:t>
            </a:r>
            <a:r>
              <a:rPr lang="ru-RU" b="1" dirty="0" smtClean="0">
                <a:solidFill>
                  <a:srgbClr val="CC0000"/>
                </a:solidFill>
              </a:rPr>
              <a:t> </a:t>
            </a:r>
            <a:r>
              <a:rPr lang="ru-RU" b="1" dirty="0">
                <a:solidFill>
                  <a:srgbClr val="CC0000"/>
                </a:solidFill>
              </a:rPr>
              <a:t>тыс. рублей</a:t>
            </a:r>
            <a:r>
              <a:rPr lang="en-US" b="1" dirty="0">
                <a:solidFill>
                  <a:srgbClr val="CC0000"/>
                </a:solidFill>
              </a:rPr>
              <a:t>;</a:t>
            </a:r>
            <a:endParaRPr lang="ru-RU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00"/>
                </a:solidFill>
              </a:rPr>
              <a:t>на 1 января 2025 года – </a:t>
            </a:r>
            <a:r>
              <a:rPr lang="ru-RU" b="1" dirty="0">
                <a:solidFill>
                  <a:srgbClr val="CC0000"/>
                </a:solidFill>
              </a:rPr>
              <a:t>59 </a:t>
            </a:r>
            <a:r>
              <a:rPr lang="ru-RU" b="1" dirty="0" smtClean="0">
                <a:solidFill>
                  <a:srgbClr val="CC0000"/>
                </a:solidFill>
              </a:rPr>
              <a:t>706,</a:t>
            </a:r>
            <a:r>
              <a:rPr lang="ru-RU" b="1" dirty="0">
                <a:solidFill>
                  <a:srgbClr val="CC0000"/>
                </a:solidFill>
              </a:rPr>
              <a:t> </a:t>
            </a:r>
            <a:r>
              <a:rPr lang="ru-RU" b="1" dirty="0" smtClean="0">
                <a:solidFill>
                  <a:srgbClr val="CC0000"/>
                </a:solidFill>
              </a:rPr>
              <a:t>34</a:t>
            </a:r>
            <a:r>
              <a:rPr lang="ru-RU" b="1" dirty="0" smtClean="0">
                <a:solidFill>
                  <a:srgbClr val="CC0000"/>
                </a:solidFill>
              </a:rPr>
              <a:t> </a:t>
            </a:r>
            <a:r>
              <a:rPr lang="ru-RU" b="1" dirty="0">
                <a:solidFill>
                  <a:srgbClr val="CC0000"/>
                </a:solidFill>
              </a:rPr>
              <a:t>тыс. рублей.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0000"/>
                </a:solidFill>
              </a:rPr>
              <a:t>Расходы на обслуживание</a:t>
            </a:r>
            <a:br>
              <a:rPr lang="ru-RU" b="1" dirty="0">
                <a:solidFill>
                  <a:srgbClr val="CC0000"/>
                </a:solidFill>
              </a:rPr>
            </a:br>
            <a:r>
              <a:rPr lang="ru-RU" b="1" dirty="0">
                <a:solidFill>
                  <a:srgbClr val="CC0000"/>
                </a:solidFill>
              </a:rPr>
              <a:t>муниципального долга в проекте</a:t>
            </a:r>
            <a:br>
              <a:rPr lang="ru-RU" b="1" dirty="0">
                <a:solidFill>
                  <a:srgbClr val="CC0000"/>
                </a:solidFill>
              </a:rPr>
            </a:br>
            <a:r>
              <a:rPr lang="ru-RU" b="1" dirty="0">
                <a:solidFill>
                  <a:srgbClr val="CC0000"/>
                </a:solidFill>
              </a:rPr>
              <a:t>бюджета на </a:t>
            </a:r>
            <a:r>
              <a:rPr lang="ru-RU" b="1" dirty="0" smtClean="0">
                <a:solidFill>
                  <a:srgbClr val="CC0000"/>
                </a:solidFill>
              </a:rPr>
              <a:t>2022 </a:t>
            </a:r>
            <a:r>
              <a:rPr lang="ru-RU" b="1" dirty="0">
                <a:solidFill>
                  <a:srgbClr val="CC0000"/>
                </a:solidFill>
              </a:rPr>
              <a:t>год – </a:t>
            </a:r>
            <a:r>
              <a:rPr lang="ru-RU" b="1" dirty="0" smtClean="0">
                <a:solidFill>
                  <a:srgbClr val="CC0000"/>
                </a:solidFill>
              </a:rPr>
              <a:t>23,31</a:t>
            </a:r>
            <a:r>
              <a:rPr lang="ru-RU" b="1" dirty="0" smtClean="0">
                <a:solidFill>
                  <a:srgbClr val="CC0000"/>
                </a:solidFill>
              </a:rPr>
              <a:t>тыс</a:t>
            </a:r>
            <a:r>
              <a:rPr lang="ru-RU" b="1" dirty="0">
                <a:solidFill>
                  <a:srgbClr val="CC0000"/>
                </a:solidFill>
              </a:rPr>
              <a:t>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09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 расходы на его обслуживание</a:t>
            </a:r>
            <a:endParaRPr lang="ru-RU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55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377</Words>
  <Application>Microsoft Office PowerPoint</Application>
  <PresentationFormat>Произвольный</PresentationFormat>
  <Paragraphs>121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Основные показатели  бюджета муниципального образования                    «Северо-Байкальский район» на 2022 год и плановый период 2023 и 2024 годы</vt:lpstr>
      <vt:lpstr>Презентация PowerPoint</vt:lpstr>
      <vt:lpstr>Презентация PowerPoint</vt:lpstr>
      <vt:lpstr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2022 – 2024 годы запланированы в сумме:</vt:lpstr>
      <vt:lpstr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 в соответствии с заключенными соглашениями                                        на период 2022 – 2024 годы </vt:lpstr>
      <vt:lpstr>Презентация PowerPoint</vt:lpstr>
      <vt:lpstr>Презентация PowerPoint</vt:lpstr>
      <vt:lpstr>Муниципальный долг, расходы на его обслуживание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бюджета муниципального образования «Северо-Байкальский район» за 2019 год.</dc:title>
  <dc:creator>dreamy</dc:creator>
  <cp:lastModifiedBy>Чугунова</cp:lastModifiedBy>
  <cp:revision>51</cp:revision>
  <dcterms:created xsi:type="dcterms:W3CDTF">2020-05-24T11:15:54Z</dcterms:created>
  <dcterms:modified xsi:type="dcterms:W3CDTF">2022-09-08T02:53:43Z</dcterms:modified>
</cp:coreProperties>
</file>